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190" y="354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FTM\Documents\BKP%20NOTE%20HP%20-%2020.03.2015\MESTRADO\2015\SIMPOS\Cursos%20Pronatec%202012%20a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FTM\Documents\BKP%20NOTE%20HP%20-%2020.03.2015\MESTRADO\2015\SIMPOS\Cursos%20Pronatec%202012%20a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"/>
          <c:y val="0.12285864472786144"/>
          <c:w val="0.97811689974241645"/>
          <c:h val="0.63790224134858853"/>
        </c:manualLayout>
      </c:layout>
      <c:barChart>
        <c:barDir val="col"/>
        <c:grouping val="clustered"/>
        <c:ser>
          <c:idx val="0"/>
          <c:order val="0"/>
          <c:tx>
            <c:strRef>
              <c:f>Plan1!$I$20</c:f>
              <c:strCache>
                <c:ptCount val="1"/>
                <c:pt idx="0">
                  <c:v>ITUIUTABA</c:v>
                </c:pt>
              </c:strCache>
            </c:strRef>
          </c:tx>
          <c:dLbls>
            <c:dLbl>
              <c:idx val="1"/>
              <c:layout>
                <c:manualLayout>
                  <c:x val="-2.0288670210139052E-3"/>
                  <c:y val="-2.126391730084740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'[Relatório de Gestão PRONATEC - 2012 A 2014.xlsx]graficos'!$J$19:$L$19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Plan1!$J$20:$L$20</c:f>
              <c:numCache>
                <c:formatCode>General</c:formatCode>
                <c:ptCount val="3"/>
                <c:pt idx="0">
                  <c:v>0</c:v>
                </c:pt>
                <c:pt idx="1">
                  <c:v>209</c:v>
                </c:pt>
                <c:pt idx="2">
                  <c:v>307</c:v>
                </c:pt>
              </c:numCache>
            </c:numRef>
          </c:val>
        </c:ser>
        <c:ser>
          <c:idx val="1"/>
          <c:order val="1"/>
          <c:tx>
            <c:strRef>
              <c:f>Plan1!$I$21</c:f>
              <c:strCache>
                <c:ptCount val="1"/>
                <c:pt idx="0">
                  <c:v>PARACATU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'[Relatório de Gestão PRONATEC - 2012 A 2014.xlsx]graficos'!$J$19:$L$19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Plan1!$J$21:$L$21</c:f>
              <c:numCache>
                <c:formatCode>General</c:formatCode>
                <c:ptCount val="3"/>
                <c:pt idx="0">
                  <c:v>78</c:v>
                </c:pt>
                <c:pt idx="1">
                  <c:v>217</c:v>
                </c:pt>
                <c:pt idx="2">
                  <c:v>169</c:v>
                </c:pt>
              </c:numCache>
            </c:numRef>
          </c:val>
        </c:ser>
        <c:ser>
          <c:idx val="2"/>
          <c:order val="2"/>
          <c:tx>
            <c:strRef>
              <c:f>Plan1!$I$22</c:f>
              <c:strCache>
                <c:ptCount val="1"/>
                <c:pt idx="0">
                  <c:v>PATROCÍNIO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'[Relatório de Gestão PRONATEC - 2012 A 2014.xlsx]graficos'!$J$19:$L$19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Plan1!$J$22:$L$22</c:f>
              <c:numCache>
                <c:formatCode>General</c:formatCode>
                <c:ptCount val="3"/>
                <c:pt idx="0">
                  <c:v>0</c:v>
                </c:pt>
                <c:pt idx="1">
                  <c:v>172</c:v>
                </c:pt>
                <c:pt idx="2">
                  <c:v>118</c:v>
                </c:pt>
              </c:numCache>
            </c:numRef>
          </c:val>
        </c:ser>
        <c:ser>
          <c:idx val="3"/>
          <c:order val="3"/>
          <c:tx>
            <c:strRef>
              <c:f>Plan1!$I$23</c:f>
              <c:strCache>
                <c:ptCount val="1"/>
                <c:pt idx="0">
                  <c:v>UBERABA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'[Relatório de Gestão PRONATEC - 2012 A 2014.xlsx]graficos'!$J$19:$L$19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Plan1!$J$23:$L$23</c:f>
              <c:numCache>
                <c:formatCode>General</c:formatCode>
                <c:ptCount val="3"/>
                <c:pt idx="0">
                  <c:v>19</c:v>
                </c:pt>
                <c:pt idx="1">
                  <c:v>257</c:v>
                </c:pt>
                <c:pt idx="2">
                  <c:v>316</c:v>
                </c:pt>
              </c:numCache>
            </c:numRef>
          </c:val>
        </c:ser>
        <c:ser>
          <c:idx val="4"/>
          <c:order val="4"/>
          <c:tx>
            <c:strRef>
              <c:f>Plan1!$I$24</c:f>
              <c:strCache>
                <c:ptCount val="1"/>
                <c:pt idx="0">
                  <c:v>UBERLÂNDIA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dLbls>
            <c:dLbl>
              <c:idx val="2"/>
              <c:layout>
                <c:manualLayout>
                  <c:x val="1.6666666666666746E-2"/>
                  <c:y val="4.62962962962968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'[Relatório de Gestão PRONATEC - 2012 A 2014.xlsx]graficos'!$J$19:$L$19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Plan1!$J$24:$L$24</c:f>
              <c:numCache>
                <c:formatCode>General</c:formatCode>
                <c:ptCount val="3"/>
                <c:pt idx="0">
                  <c:v>80</c:v>
                </c:pt>
                <c:pt idx="1">
                  <c:v>185</c:v>
                </c:pt>
                <c:pt idx="2">
                  <c:v>246</c:v>
                </c:pt>
              </c:numCache>
            </c:numRef>
          </c:val>
        </c:ser>
        <c:axId val="49117824"/>
        <c:axId val="50135424"/>
      </c:barChart>
      <c:catAx>
        <c:axId val="49117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135424"/>
        <c:crosses val="autoZero"/>
        <c:auto val="1"/>
        <c:lblAlgn val="ctr"/>
        <c:lblOffset val="100"/>
      </c:catAx>
      <c:valAx>
        <c:axId val="50135424"/>
        <c:scaling>
          <c:orientation val="minMax"/>
        </c:scaling>
        <c:delete val="1"/>
        <c:axPos val="l"/>
        <c:numFmt formatCode="General" sourceLinked="1"/>
        <c:tickLblPos val="none"/>
        <c:crossAx val="491178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"/>
          <c:y val="0"/>
          <c:w val="0.97752250725892686"/>
          <c:h val="0.80309418828845769"/>
        </c:manualLayout>
      </c:layout>
      <c:barChart>
        <c:barDir val="col"/>
        <c:grouping val="clustered"/>
        <c:ser>
          <c:idx val="0"/>
          <c:order val="0"/>
          <c:tx>
            <c:strRef>
              <c:f>Plan1!$A$20</c:f>
              <c:strCache>
                <c:ptCount val="1"/>
                <c:pt idx="0">
                  <c:v>ITUIUTABA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Plan1!$B$19:$D$19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Plan1!$B$20:$D$20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Plan1!$A$21</c:f>
              <c:strCache>
                <c:ptCount val="1"/>
                <c:pt idx="0">
                  <c:v>PARACATU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Plan1!$B$19:$D$19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Plan1!$B$21:$D$21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Plan1!$A$22</c:f>
              <c:strCache>
                <c:ptCount val="1"/>
                <c:pt idx="0">
                  <c:v>PATROCÍNIO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Plan1!$B$19:$D$19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Plan1!$B$22:$D$22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Plan1!$A$23</c:f>
              <c:strCache>
                <c:ptCount val="1"/>
                <c:pt idx="0">
                  <c:v>UBERABA</c:v>
                </c:pt>
              </c:strCache>
            </c:strRef>
          </c:tx>
          <c:dLbls>
            <c:dLbl>
              <c:idx val="2"/>
              <c:layout>
                <c:manualLayout>
                  <c:x val="2.9465723784129097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Plan1!$B$19:$D$19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Plan1!$B$23:$D$23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Plan1!$A$24</c:f>
              <c:strCache>
                <c:ptCount val="1"/>
                <c:pt idx="0">
                  <c:v>UBERLÂNDIA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Plan1!$B$19:$D$19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Plan1!$B$24:$D$24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axId val="50180864"/>
        <c:axId val="50182400"/>
      </c:barChart>
      <c:dateAx>
        <c:axId val="50180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182400"/>
        <c:crossesAt val="0"/>
        <c:lblOffset val="100"/>
        <c:baseTimeUnit val="days"/>
      </c:dateAx>
      <c:valAx>
        <c:axId val="50182400"/>
        <c:scaling>
          <c:orientation val="minMax"/>
        </c:scaling>
        <c:delete val="1"/>
        <c:axPos val="l"/>
        <c:numFmt formatCode="General" sourceLinked="1"/>
        <c:tickLblPos val="none"/>
        <c:crossAx val="501808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dispBlanksAs val="gap"/>
  </c:chart>
  <c:spPr>
    <a:noFill/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CD54-C45E-4B51-90CD-3A71EF0BACF9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CAD-D687-44BE-B178-DFA6734AB9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19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CD54-C45E-4B51-90CD-3A71EF0BACF9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CAD-D687-44BE-B178-DFA6734AB9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28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CD54-C45E-4B51-90CD-3A71EF0BACF9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1CAD-D687-44BE-B178-DFA6734AB94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" y="9092"/>
            <a:ext cx="28360156" cy="43279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66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543092" y="5814902"/>
            <a:ext cx="26260508" cy="1667380"/>
          </a:xfrm>
          <a:prstGeom prst="rect">
            <a:avLst/>
          </a:prstGeom>
          <a:noFill/>
          <a:ln>
            <a:noFill/>
          </a:ln>
        </p:spPr>
        <p:txBody>
          <a:bodyPr wrap="square" lIns="432054" tIns="216027" rIns="432054" bIns="216027">
            <a:spAutoFit/>
          </a:bodyPr>
          <a:lstStyle/>
          <a:p>
            <a:pPr algn="ctr"/>
            <a:r>
              <a:rPr lang="pt-BR" sz="8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INSERIR AQUI O TÍTULO</a:t>
            </a:r>
            <a:endParaRPr lang="pt-BR" sz="8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621663" y="10817227"/>
            <a:ext cx="11851575" cy="12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INTRODUÇÃO</a:t>
            </a:r>
            <a:endParaRPr lang="pt-BR" sz="5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441931" y="19388122"/>
            <a:ext cx="12102745" cy="12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pPr marL="168275" algn="ctr"/>
            <a:r>
              <a:rPr lang="pt-BR" sz="5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METODOLOGIA</a:t>
            </a:r>
            <a:endParaRPr lang="pt-BR" sz="5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85969" y="24960286"/>
            <a:ext cx="11930146" cy="12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RESULTADOS E DISCUSSÃO</a:t>
            </a:r>
            <a:endParaRPr lang="pt-BR" sz="5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4830428" y="23978768"/>
            <a:ext cx="13901734" cy="12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pPr marL="96838"/>
            <a:r>
              <a:rPr lang="pt-BR" sz="5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CONCLUSÕES OU CONSIDERAÇÕES FINAIS</a:t>
            </a:r>
            <a:endParaRPr lang="pt-BR" sz="5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5544808" y="27603492"/>
            <a:ext cx="12573088" cy="12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REFERÊNCIAS</a:t>
            </a:r>
            <a:endParaRPr lang="pt-BR" sz="5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400216" y="8747696"/>
            <a:ext cx="26403384" cy="2139304"/>
          </a:xfrm>
          <a:prstGeom prst="rect">
            <a:avLst/>
          </a:prstGeom>
          <a:noFill/>
        </p:spPr>
        <p:txBody>
          <a:bodyPr wrap="square" lIns="432054" tIns="216027" rIns="432054" bIns="216027">
            <a:spAutoFit/>
          </a:bodyPr>
          <a:lstStyle/>
          <a:p>
            <a:pPr algn="ctr">
              <a:tabLst>
                <a:tab pos="25650825" algn="l"/>
              </a:tabLst>
            </a:pPr>
            <a:r>
              <a:rPr lang="pt-BR" sz="3600" b="1" u="sng" dirty="0" smtClean="0">
                <a:latin typeface="Times New Roman" pitchFamily="18" charset="0"/>
                <a:cs typeface="Times New Roman" pitchFamily="18" charset="0"/>
              </a:rPr>
              <a:t>SILVA, Maria Aparecida da</a:t>
            </a:r>
            <a:r>
              <a:rPr lang="pt-BR" sz="3600" b="1" baseline="300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; FERREIRA JÚNIOR, Antônio José</a:t>
            </a:r>
            <a:r>
              <a:rPr lang="pt-BR" sz="3600" b="1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arenBoth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Aluna do Curso de Mestrado Profissional em Educação Tecnológica do Instituto Federal do Triângulo Mineiro, Uberaba-MG, e-mail: mariaaparecidasilva@gmail.com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ctr"/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Prof. Dr. do Instituto Federal de Educação, Ciência e Tecnologia do Triângulo Mineiro (orientador), Uberaba-MG, e-mail: antonio@iftm.edu.br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14531" y="11980590"/>
            <a:ext cx="120015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 do trabalho/pesquisa. Inserir aqui uma breve introdução para a compreensão.</a:t>
            </a:r>
            <a:endParaRPr lang="pt-BR" sz="3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879080" y="14022726"/>
            <a:ext cx="11797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latin typeface="+mj-lt"/>
              <a:cs typeface="Times New Roman" pitchFamily="18" charset="0"/>
            </a:endParaRPr>
          </a:p>
          <a:p>
            <a:r>
              <a:rPr lang="pt-BR" sz="2000" dirty="0" smtClean="0">
                <a:latin typeface="+mj-lt"/>
                <a:cs typeface="Times New Roman" pitchFamily="18" charset="0"/>
              </a:rPr>
              <a:t> 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614530" y="20514181"/>
            <a:ext cx="12001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Inserir aqui a metodologia. A realização de pesquisa de natureza documental junto à Coordenação Geral. Inserir aqui a metodologia. A realização de pesquisa de natureza documental junto à Coordenação Geral. Inserir aqui a metodologia. A realização de pesquisa de natureza documental junto à Coordenação Geral. Inserir aqui a metodologia. A realização de pesquisa de natureza documental junto à Coordenação Geral. Inserir aqui a metodologia. A realização de pesquisa de natureza documental junto à Coordenação Geral. A realização de pesquisa de natureza documental junto à Coordenação Geral. </a:t>
            </a:r>
            <a:endParaRPr lang="pt-BR" sz="30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259056" y="25300527"/>
            <a:ext cx="129302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+mj-lt"/>
                <a:cs typeface="Times New Roman" pitchFamily="18" charset="0"/>
              </a:rPr>
              <a:t>Aqui deve ser inserido as </a:t>
            </a:r>
            <a:r>
              <a:rPr lang="pt-BR" sz="3200" dirty="0" err="1" smtClean="0">
                <a:latin typeface="+mj-lt"/>
                <a:cs typeface="Times New Roman" pitchFamily="18" charset="0"/>
              </a:rPr>
              <a:t>ideias</a:t>
            </a:r>
            <a:r>
              <a:rPr lang="pt-BR" sz="3200" dirty="0" smtClean="0">
                <a:latin typeface="+mj-lt"/>
                <a:cs typeface="Times New Roman" pitchFamily="18" charset="0"/>
              </a:rPr>
              <a:t> principais para a conclusão ou fechamento da referida pesquisa. Aqui deve ser inserido as </a:t>
            </a:r>
            <a:r>
              <a:rPr lang="pt-BR" sz="3200" dirty="0" err="1" smtClean="0">
                <a:latin typeface="+mj-lt"/>
                <a:cs typeface="Times New Roman" pitchFamily="18" charset="0"/>
              </a:rPr>
              <a:t>ideias</a:t>
            </a:r>
            <a:r>
              <a:rPr lang="pt-BR" sz="3200" dirty="0" smtClean="0">
                <a:latin typeface="+mj-lt"/>
                <a:cs typeface="Times New Roman" pitchFamily="18" charset="0"/>
              </a:rPr>
              <a:t> principais para a conclusão ou fechamento da referida pesquisa. Aqui deve ser inserido as </a:t>
            </a:r>
            <a:r>
              <a:rPr lang="pt-BR" sz="3200" dirty="0" err="1" smtClean="0">
                <a:latin typeface="+mj-lt"/>
                <a:cs typeface="Times New Roman" pitchFamily="18" charset="0"/>
              </a:rPr>
              <a:t>ideias</a:t>
            </a:r>
            <a:r>
              <a:rPr lang="pt-BR" sz="3200" dirty="0" smtClean="0">
                <a:latin typeface="+mj-lt"/>
                <a:cs typeface="Times New Roman" pitchFamily="18" charset="0"/>
              </a:rPr>
              <a:t> principais para a conclusão ou fechamento da referida pesquisa. </a:t>
            </a:r>
            <a:endParaRPr lang="pt-BR" sz="32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187618" y="28812622"/>
            <a:ext cx="13287468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BRASIL. Lei n. 9.394, de 20 de dezembro de 1996. Estabelece as diretrizes e bases da educação nacional. 1996. 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Diário Oficial da União,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Brasília, DF, 23 dez. 1996, disponível em: &lt;http://www.planalto.gov.br/ccivil_03/_ato2011-2014/2011/lei/l12513.htm&gt;. Acesso em: 7 set. 2015.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______. Lei n. 12.513, de 26 de outubro de 2011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.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Institui o Programa Nacional de Acesso ao Ensino Técnico e Emprego (PRONATEC) e dá outras providências. 2011.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 Diário Oficial da União,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Brasília, DF, 23 dez. 1996, disponível em: &lt;http://www.planalto.gov.br/ccivil_03/_ato2011-2014/2011/lei/l12513.htm&gt;. Acesso em: 7 set. 2015.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GODOY, Antônio. Introdução à pesquisa qualitativa e suas possibilidades. 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Revista de Administração de Empresas -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ERA/FGV/SP, v.35, n.2, p.57-63, 1995.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MEC. 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Um novo modelo em educação profissional e tecnológica: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Concepção e Diretrizes. 2010. Disponível em: &lt;http://portal.mec.gov.br/index.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php</a:t>
            </a:r>
            <a:r>
              <a:rPr lang="pt-BR" sz="3000" dirty="0" smtClean="0">
                <a:latin typeface="+mj-lt"/>
                <a:cs typeface="Times New Roman" pitchFamily="18" charset="0"/>
              </a:rPr>
              <a:t>?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option</a:t>
            </a:r>
            <a:r>
              <a:rPr lang="pt-BR" sz="3000" dirty="0" smtClean="0">
                <a:latin typeface="+mj-lt"/>
                <a:cs typeface="Times New Roman" pitchFamily="18" charset="0"/>
              </a:rPr>
              <a:t>=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com_content&amp;view</a:t>
            </a:r>
            <a:r>
              <a:rPr lang="pt-BR" sz="3000" dirty="0" smtClean="0">
                <a:latin typeface="+mj-lt"/>
                <a:cs typeface="Times New Roman" pitchFamily="18" charset="0"/>
              </a:rPr>
              <a:t>=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article&amp;id</a:t>
            </a:r>
            <a:r>
              <a:rPr lang="pt-BR" sz="3000" dirty="0" smtClean="0">
                <a:latin typeface="+mj-lt"/>
                <a:cs typeface="Times New Roman" pitchFamily="18" charset="0"/>
              </a:rPr>
              <a:t>=12503&amp;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Itemid</a:t>
            </a:r>
            <a:r>
              <a:rPr lang="pt-BR" sz="3000" dirty="0" smtClean="0">
                <a:latin typeface="+mj-lt"/>
                <a:cs typeface="Times New Roman" pitchFamily="18" charset="0"/>
              </a:rPr>
              <a:t>=841&gt;. Acesso em 3 mai 2014.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SANTOS, 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Jailson</a:t>
            </a:r>
            <a:r>
              <a:rPr lang="pt-BR" sz="3000" dirty="0" smtClean="0">
                <a:latin typeface="+mj-lt"/>
                <a:cs typeface="Times New Roman" pitchFamily="18" charset="0"/>
              </a:rPr>
              <a:t> Alves dos. 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A trajetória da educação profissional</a:t>
            </a:r>
            <a:r>
              <a:rPr lang="pt-BR" sz="3000" dirty="0" smtClean="0">
                <a:latin typeface="+mj-lt"/>
                <a:cs typeface="Times New Roman" pitchFamily="18" charset="0"/>
              </a:rPr>
              <a:t>. In: 500 anos de educação no Brasil. 3. ed. Organizadores: Eliane Marta Teixeira Lopes, Luciano Mendes Faria Filho e 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Cynthia</a:t>
            </a:r>
            <a:r>
              <a:rPr lang="pt-BR" sz="3000" dirty="0" smtClean="0">
                <a:latin typeface="+mj-lt"/>
                <a:cs typeface="Times New Roman" pitchFamily="18" charset="0"/>
              </a:rPr>
              <a:t> 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Greive</a:t>
            </a:r>
            <a:r>
              <a:rPr lang="pt-BR" sz="3000" dirty="0" smtClean="0">
                <a:latin typeface="+mj-lt"/>
                <a:cs typeface="Times New Roman" pitchFamily="18" charset="0"/>
              </a:rPr>
              <a:t> Veiga. Belo Horizonte: Autêntica, 2003.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SANTOS, Jonas César. </a:t>
            </a:r>
            <a:r>
              <a:rPr lang="pt-BR" sz="3000" b="1" dirty="0" smtClean="0">
                <a:latin typeface="+mj-lt"/>
                <a:cs typeface="Times New Roman" pitchFamily="18" charset="0"/>
              </a:rPr>
              <a:t>Pesquisa educacional</a:t>
            </a:r>
            <a:r>
              <a:rPr lang="pt-BR" sz="3000" dirty="0" smtClean="0">
                <a:latin typeface="+mj-lt"/>
                <a:cs typeface="Times New Roman" pitchFamily="18" charset="0"/>
              </a:rPr>
              <a:t>: quantidade qualidade. São Paulo (SP): Cortez; 1995.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614530" y="26086345"/>
            <a:ext cx="12073022" cy="1286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Inserir aqui a discussão do trabalho e dos dados relevantes.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+mj-lt"/>
                <a:cs typeface="Times New Roman" pitchFamily="18" charset="0"/>
              </a:rPr>
              <a:t>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 Inserir aqui a discussão do trabalho e dos dados relevantes.</a:t>
            </a:r>
            <a:endParaRPr lang="pt-BR" sz="32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5759122" y="18586773"/>
            <a:ext cx="132874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/>
            <a:r>
              <a:rPr lang="pt-BR" sz="3000" b="1" dirty="0" smtClean="0">
                <a:latin typeface="+mj-lt"/>
                <a:cs typeface="Times New Roman" pitchFamily="18" charset="0"/>
              </a:rPr>
              <a:t>Gráfico 2: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Quantitativo de alunos no ano de 2015</a:t>
            </a:r>
            <a:endParaRPr lang="pt-BR" sz="32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16044874" y="18926457"/>
          <a:ext cx="1178727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16"/>
          <p:cNvSpPr/>
          <p:nvPr/>
        </p:nvSpPr>
        <p:spPr>
          <a:xfrm>
            <a:off x="15998397" y="23355613"/>
            <a:ext cx="79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j-lt"/>
                <a:cs typeface="Times New Roman" pitchFamily="18" charset="0"/>
              </a:rPr>
              <a:t>Fonte: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GODOY, 1995.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901998" y="12023230"/>
            <a:ext cx="1228733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588">
              <a:tabLst>
                <a:tab pos="890588" algn="l"/>
              </a:tabLst>
            </a:pPr>
            <a:r>
              <a:rPr lang="pt-BR" sz="3000" b="1" dirty="0" smtClean="0">
                <a:latin typeface="+mj-lt"/>
                <a:cs typeface="Times New Roman" pitchFamily="18" charset="0"/>
              </a:rPr>
              <a:t>Gráfico 1: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Quantidade de Cursos ofertados</a:t>
            </a:r>
          </a:p>
          <a:p>
            <a:endParaRPr lang="pt-BR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9" name="Gráfico 18"/>
          <p:cNvGraphicFramePr/>
          <p:nvPr/>
        </p:nvGraphicFramePr>
        <p:xfrm>
          <a:off x="15973436" y="12782789"/>
          <a:ext cx="1171583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5998397" y="17401975"/>
            <a:ext cx="86904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  <a:cs typeface="Times New Roman" pitchFamily="18" charset="0"/>
              </a:rPr>
              <a:t>Fonte: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GODOY, 1995.</a:t>
            </a:r>
          </a:p>
          <a:p>
            <a:endParaRPr lang="pt-BR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5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967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valdeci</cp:lastModifiedBy>
  <cp:revision>4</cp:revision>
  <dcterms:created xsi:type="dcterms:W3CDTF">2017-09-05T18:15:06Z</dcterms:created>
  <dcterms:modified xsi:type="dcterms:W3CDTF">2017-09-06T12:13:24Z</dcterms:modified>
</cp:coreProperties>
</file>