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4D24"/>
    <a:srgbClr val="CBAB3D"/>
    <a:srgbClr val="488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486" y="-2928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FTM\Documents\BKP%20NOTE%20HP%20-%2020.03.2015\MESTRADO\2015\SIMPOS\Cursos%20Pronatec%202012%20a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FTM\Documents\BKP%20NOTE%20HP%20-%2020.03.2015\MESTRADO\2015\SIMPOS\Cursos%20Pronatec%202012%20a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12285864472786144"/>
          <c:w val="0.97811689974241645"/>
          <c:h val="0.63790224134858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Plan1!$I$20</c:f>
              <c:strCache>
                <c:ptCount val="1"/>
                <c:pt idx="0">
                  <c:v>ITUIUTABA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0288670210139052E-3"/>
                  <c:y val="-2.126391730084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7E-4608-BD75-11E49EA8DA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'[Relatório de Gestão PRONATEC - 2012 A 2014.xlsx]graficos'!$J$19:$L$19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Plan1!$J$20:$L$20</c:f>
              <c:numCache>
                <c:formatCode>General</c:formatCode>
                <c:ptCount val="3"/>
                <c:pt idx="0">
                  <c:v>0</c:v>
                </c:pt>
                <c:pt idx="1">
                  <c:v>209</c:v>
                </c:pt>
                <c:pt idx="2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7E-4608-BD75-11E49EA8DA39}"/>
            </c:ext>
          </c:extLst>
        </c:ser>
        <c:ser>
          <c:idx val="1"/>
          <c:order val="1"/>
          <c:tx>
            <c:strRef>
              <c:f>Plan1!$I$21</c:f>
              <c:strCache>
                <c:ptCount val="1"/>
                <c:pt idx="0">
                  <c:v>PARACATU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'[Relatório de Gestão PRONATEC - 2012 A 2014.xlsx]graficos'!$J$19:$L$19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Plan1!$J$21:$L$21</c:f>
              <c:numCache>
                <c:formatCode>General</c:formatCode>
                <c:ptCount val="3"/>
                <c:pt idx="0">
                  <c:v>78</c:v>
                </c:pt>
                <c:pt idx="1">
                  <c:v>217</c:v>
                </c:pt>
                <c:pt idx="2">
                  <c:v>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7E-4608-BD75-11E49EA8DA39}"/>
            </c:ext>
          </c:extLst>
        </c:ser>
        <c:ser>
          <c:idx val="2"/>
          <c:order val="2"/>
          <c:tx>
            <c:strRef>
              <c:f>Plan1!$I$22</c:f>
              <c:strCache>
                <c:ptCount val="1"/>
                <c:pt idx="0">
                  <c:v>PATROCÍNIO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'[Relatório de Gestão PRONATEC - 2012 A 2014.xlsx]graficos'!$J$19:$L$19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Plan1!$J$22:$L$22</c:f>
              <c:numCache>
                <c:formatCode>General</c:formatCode>
                <c:ptCount val="3"/>
                <c:pt idx="0">
                  <c:v>0</c:v>
                </c:pt>
                <c:pt idx="1">
                  <c:v>172</c:v>
                </c:pt>
                <c:pt idx="2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7E-4608-BD75-11E49EA8DA39}"/>
            </c:ext>
          </c:extLst>
        </c:ser>
        <c:ser>
          <c:idx val="3"/>
          <c:order val="3"/>
          <c:tx>
            <c:strRef>
              <c:f>Plan1!$I$23</c:f>
              <c:strCache>
                <c:ptCount val="1"/>
                <c:pt idx="0">
                  <c:v>UBERABA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'[Relatório de Gestão PRONATEC - 2012 A 2014.xlsx]graficos'!$J$19:$L$19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Plan1!$J$23:$L$23</c:f>
              <c:numCache>
                <c:formatCode>General</c:formatCode>
                <c:ptCount val="3"/>
                <c:pt idx="0">
                  <c:v>19</c:v>
                </c:pt>
                <c:pt idx="1">
                  <c:v>257</c:v>
                </c:pt>
                <c:pt idx="2">
                  <c:v>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7E-4608-BD75-11E49EA8DA39}"/>
            </c:ext>
          </c:extLst>
        </c:ser>
        <c:ser>
          <c:idx val="4"/>
          <c:order val="4"/>
          <c:tx>
            <c:strRef>
              <c:f>Plan1!$I$24</c:f>
              <c:strCache>
                <c:ptCount val="1"/>
                <c:pt idx="0">
                  <c:v>UBERLÂNDIA</c:v>
                </c:pt>
              </c:strCache>
            </c:strRef>
          </c:tx>
          <c:spPr>
            <a:solidFill>
              <a:srgbClr val="C0504D">
                <a:lumMod val="60000"/>
                <a:lumOff val="40000"/>
              </a:srgbClr>
            </a:solidFill>
          </c:spPr>
          <c:invertIfNegative val="0"/>
          <c:dLbls>
            <c:dLbl>
              <c:idx val="2"/>
              <c:layout>
                <c:manualLayout>
                  <c:x val="1.6666666666666746E-2"/>
                  <c:y val="4.629629629629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77E-4608-BD75-11E49EA8DA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'[Relatório de Gestão PRONATEC - 2012 A 2014.xlsx]graficos'!$J$19:$L$19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Plan1!$J$24:$L$24</c:f>
              <c:numCache>
                <c:formatCode>General</c:formatCode>
                <c:ptCount val="3"/>
                <c:pt idx="0">
                  <c:v>80</c:v>
                </c:pt>
                <c:pt idx="1">
                  <c:v>185</c:v>
                </c:pt>
                <c:pt idx="2">
                  <c:v>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7E-4608-BD75-11E49EA8D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117824"/>
        <c:axId val="50135424"/>
      </c:barChart>
      <c:catAx>
        <c:axId val="4911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50135424"/>
        <c:crosses val="autoZero"/>
        <c:auto val="1"/>
        <c:lblAlgn val="ctr"/>
        <c:lblOffset val="100"/>
        <c:noMultiLvlLbl val="0"/>
      </c:catAx>
      <c:valAx>
        <c:axId val="50135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9117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0.97752250725892686"/>
          <c:h val="0.803094188288457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Plan1!$A$20</c:f>
              <c:strCache>
                <c:ptCount val="1"/>
                <c:pt idx="0">
                  <c:v>ITUIUTABA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Plan1!$B$19:$D$19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Plan1!$B$20:$D$20</c:f>
              <c:numCache>
                <c:formatCode>General</c:formatCode>
                <c:ptCount val="3"/>
                <c:pt idx="0">
                  <c:v>0</c:v>
                </c:pt>
                <c:pt idx="1">
                  <c:v>12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6-4B64-8207-BED817FA3D4B}"/>
            </c:ext>
          </c:extLst>
        </c:ser>
        <c:ser>
          <c:idx val="1"/>
          <c:order val="1"/>
          <c:tx>
            <c:strRef>
              <c:f>Plan1!$A$21</c:f>
              <c:strCache>
                <c:ptCount val="1"/>
                <c:pt idx="0">
                  <c:v>PARACATU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Plan1!$B$19:$D$19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Plan1!$B$21:$D$21</c:f>
              <c:numCache>
                <c:formatCode>General</c:formatCode>
                <c:ptCount val="3"/>
                <c:pt idx="0">
                  <c:v>3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6-4B64-8207-BED817FA3D4B}"/>
            </c:ext>
          </c:extLst>
        </c:ser>
        <c:ser>
          <c:idx val="2"/>
          <c:order val="2"/>
          <c:tx>
            <c:strRef>
              <c:f>Plan1!$A$22</c:f>
              <c:strCache>
                <c:ptCount val="1"/>
                <c:pt idx="0">
                  <c:v>PATROCÍNIO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Plan1!$B$19:$D$19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Plan1!$B$22:$D$22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E6-4B64-8207-BED817FA3D4B}"/>
            </c:ext>
          </c:extLst>
        </c:ser>
        <c:ser>
          <c:idx val="3"/>
          <c:order val="3"/>
          <c:tx>
            <c:strRef>
              <c:f>Plan1!$A$23</c:f>
              <c:strCache>
                <c:ptCount val="1"/>
                <c:pt idx="0">
                  <c:v>UBERABA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4657237841290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CE6-4B64-8207-BED817FA3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Plan1!$B$19:$D$19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Plan1!$B$23:$D$23</c:f>
              <c:numCache>
                <c:formatCode>General</c:formatCode>
                <c:ptCount val="3"/>
                <c:pt idx="0">
                  <c:v>4</c:v>
                </c:pt>
                <c:pt idx="1">
                  <c:v>12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E6-4B64-8207-BED817FA3D4B}"/>
            </c:ext>
          </c:extLst>
        </c:ser>
        <c:ser>
          <c:idx val="4"/>
          <c:order val="4"/>
          <c:tx>
            <c:strRef>
              <c:f>Plan1!$A$24</c:f>
              <c:strCache>
                <c:ptCount val="1"/>
                <c:pt idx="0">
                  <c:v>UBERLÂNDIA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Plan1!$B$19:$D$19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Plan1!$B$24:$D$24</c:f>
              <c:numCache>
                <c:formatCode>General</c:formatCode>
                <c:ptCount val="3"/>
                <c:pt idx="0">
                  <c:v>1</c:v>
                </c:pt>
                <c:pt idx="1">
                  <c:v>8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E6-4B64-8207-BED817FA3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180864"/>
        <c:axId val="50182400"/>
      </c:barChart>
      <c:dateAx>
        <c:axId val="5018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50182400"/>
        <c:crossesAt val="0"/>
        <c:auto val="0"/>
        <c:lblOffset val="100"/>
        <c:baseTimeUnit val="days"/>
      </c:dateAx>
      <c:valAx>
        <c:axId val="501824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501808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pt-BR"/>
        </a:p>
      </c:txPr>
    </c:legend>
    <c:plotVisOnly val="0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/>
          <a:lstStyle/>
          <a:p>
            <a:fld id="{A0CACD54-C45E-4B51-90CD-3A71EF0BACF9}" type="datetimeFigureOut">
              <a:rPr lang="pt-BR" smtClean="0"/>
              <a:pPr/>
              <a:t>17/10/2018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/>
          <a:lstStyle/>
          <a:p>
            <a:fld id="{F07E1CAD-D687-44BE-B178-DFA6734AB9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9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/>
          <a:lstStyle/>
          <a:p>
            <a:fld id="{A0CACD54-C45E-4B51-90CD-3A71EF0BACF9}" type="datetimeFigureOut">
              <a:rPr lang="pt-BR" smtClean="0"/>
              <a:pPr/>
              <a:t>17/10/2018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/>
          <a:lstStyle/>
          <a:p>
            <a:fld id="{F07E1CAD-D687-44BE-B178-DFA6734AB94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89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ângulo 29"/>
          <p:cNvSpPr/>
          <p:nvPr userDrawn="1"/>
        </p:nvSpPr>
        <p:spPr>
          <a:xfrm>
            <a:off x="0" y="0"/>
            <a:ext cx="2232248" cy="43228341"/>
          </a:xfrm>
          <a:prstGeom prst="rect">
            <a:avLst/>
          </a:prstGeom>
          <a:solidFill>
            <a:srgbClr val="4888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 userDrawn="1"/>
        </p:nvSpPr>
        <p:spPr>
          <a:xfrm>
            <a:off x="2232248" y="86866"/>
            <a:ext cx="26499144" cy="42989076"/>
          </a:xfrm>
          <a:prstGeom prst="rect">
            <a:avLst/>
          </a:prstGeom>
          <a:noFill/>
          <a:ln w="254000">
            <a:solidFill>
              <a:srgbClr val="488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574141"/>
            <a:ext cx="3816424" cy="222624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0112" y="909185"/>
            <a:ext cx="8424936" cy="197143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3098396"/>
            <a:ext cx="3816424" cy="2226247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11904" y="5597230"/>
            <a:ext cx="3816424" cy="2226247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11904" y="8121485"/>
            <a:ext cx="3816424" cy="222624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10560566"/>
            <a:ext cx="3816424" cy="2226247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13084821"/>
            <a:ext cx="3816424" cy="2226247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11904" y="15583655"/>
            <a:ext cx="3816424" cy="2226247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11904" y="18107910"/>
            <a:ext cx="3816424" cy="2226247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31056" y="20573955"/>
            <a:ext cx="3816424" cy="2226247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31056" y="23098210"/>
            <a:ext cx="3816424" cy="2226247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25597044"/>
            <a:ext cx="3816424" cy="2226247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28121299"/>
            <a:ext cx="3816424" cy="2226247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31056" y="30560380"/>
            <a:ext cx="3816424" cy="2226247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31056" y="33084635"/>
            <a:ext cx="3816424" cy="2226247"/>
          </a:xfrm>
          <a:prstGeom prst="rect">
            <a:avLst/>
          </a:prstGeom>
        </p:spPr>
      </p:pic>
      <p:pic>
        <p:nvPicPr>
          <p:cNvPr id="24" name="Imagem 23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35583469"/>
            <a:ext cx="3816424" cy="2226247"/>
          </a:xfrm>
          <a:prstGeom prst="rect">
            <a:avLst/>
          </a:prstGeom>
        </p:spPr>
      </p:pic>
      <p:pic>
        <p:nvPicPr>
          <p:cNvPr id="25" name="Imagem 24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21480" y="38107724"/>
            <a:ext cx="3816424" cy="222624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 userDrawn="1"/>
        </p:nvPicPr>
        <p:blipFill rotWithShape="1"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80"/>
          <a:stretch/>
        </p:blipFill>
        <p:spPr>
          <a:xfrm>
            <a:off x="-863896" y="40546805"/>
            <a:ext cx="3816424" cy="2226247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93"/>
          <a:stretch/>
        </p:blipFill>
        <p:spPr>
          <a:xfrm>
            <a:off x="4370312" y="632960"/>
            <a:ext cx="8302388" cy="2195309"/>
          </a:xfrm>
          <a:prstGeom prst="rect">
            <a:avLst/>
          </a:prstGeom>
        </p:spPr>
      </p:pic>
      <p:sp>
        <p:nvSpPr>
          <p:cNvPr id="29" name="Retângulo 28"/>
          <p:cNvSpPr/>
          <p:nvPr userDrawn="1"/>
        </p:nvSpPr>
        <p:spPr>
          <a:xfrm>
            <a:off x="2232248" y="3374363"/>
            <a:ext cx="26499144" cy="37454473"/>
          </a:xfrm>
          <a:prstGeom prst="rect">
            <a:avLst/>
          </a:prstGeom>
          <a:noFill/>
          <a:ln w="254000">
            <a:solidFill>
              <a:srgbClr val="4888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6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15673346" y="9465077"/>
            <a:ext cx="12287336" cy="6151976"/>
          </a:xfrm>
          <a:prstGeom prst="rect">
            <a:avLst/>
          </a:prstGeom>
          <a:noFill/>
          <a:ln w="76200">
            <a:solidFill>
              <a:srgbClr val="CBAB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extBox 6"/>
          <p:cNvSpPr txBox="1"/>
          <p:nvPr/>
        </p:nvSpPr>
        <p:spPr>
          <a:xfrm>
            <a:off x="2543092" y="3672708"/>
            <a:ext cx="26260508" cy="1667380"/>
          </a:xfrm>
          <a:prstGeom prst="rect">
            <a:avLst/>
          </a:prstGeom>
          <a:noFill/>
          <a:ln>
            <a:noFill/>
          </a:ln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pt-BR" sz="8000" b="1" dirty="0" smtClean="0">
                <a:ln w="1905">
                  <a:noFill/>
                </a:ln>
                <a:solidFill>
                  <a:srgbClr val="CBAB3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cs typeface="Times New Roman" pitchFamily="18" charset="0"/>
              </a:rPr>
              <a:t>INSERIR AQUI O TÍTULO</a:t>
            </a:r>
            <a:endParaRPr lang="pt-BR" sz="8000" b="1" dirty="0">
              <a:ln w="1905">
                <a:noFill/>
              </a:ln>
              <a:solidFill>
                <a:srgbClr val="CBAB3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2621663" y="8785276"/>
            <a:ext cx="11851575" cy="135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CBAB3D"/>
                </a:solidFill>
                <a:latin typeface="Cambria" pitchFamily="18" charset="0"/>
                <a:cs typeface="Times New Roman" pitchFamily="18" charset="0"/>
              </a:rPr>
              <a:t>INTRODUÇÃO</a:t>
            </a:r>
            <a:endParaRPr lang="pt-BR" sz="6000" b="1" dirty="0">
              <a:solidFill>
                <a:srgbClr val="CBAB3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2441931" y="19811049"/>
            <a:ext cx="12102745" cy="135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54" tIns="216027" rIns="432054" bIns="216027">
            <a:spAutoFit/>
          </a:bodyPr>
          <a:lstStyle/>
          <a:p>
            <a:pPr marL="168275" algn="ctr"/>
            <a:r>
              <a:rPr lang="pt-BR" sz="6000" b="1" dirty="0" smtClean="0">
                <a:solidFill>
                  <a:srgbClr val="CBAB3D"/>
                </a:solidFill>
                <a:latin typeface="Cambria" pitchFamily="18" charset="0"/>
                <a:cs typeface="Times New Roman" pitchFamily="18" charset="0"/>
              </a:rPr>
              <a:t>METODOLOGIA</a:t>
            </a:r>
            <a:endParaRPr lang="pt-BR" sz="6000" b="1" dirty="0">
              <a:solidFill>
                <a:srgbClr val="CBAB3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2685969" y="26579801"/>
            <a:ext cx="11930146" cy="135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CBAB3D"/>
                </a:solidFill>
                <a:latin typeface="Cambria" pitchFamily="18" charset="0"/>
                <a:cs typeface="Times New Roman" pitchFamily="18" charset="0"/>
              </a:rPr>
              <a:t>RESULTADOS E DISCUSSÃO</a:t>
            </a:r>
            <a:endParaRPr lang="pt-BR" sz="6000" b="1" dirty="0">
              <a:solidFill>
                <a:srgbClr val="CBAB3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4830428" y="24923617"/>
            <a:ext cx="13901734" cy="135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54" tIns="216027" rIns="432054" bIns="216027">
            <a:spAutoFit/>
          </a:bodyPr>
          <a:lstStyle/>
          <a:p>
            <a:pPr marL="96838" algn="ctr"/>
            <a:r>
              <a:rPr lang="pt-BR" sz="6000" b="1" dirty="0" smtClean="0">
                <a:solidFill>
                  <a:srgbClr val="CBAB3D"/>
                </a:solidFill>
                <a:latin typeface="Cambria" pitchFamily="18" charset="0"/>
                <a:cs typeface="Times New Roman" pitchFamily="18" charset="0"/>
              </a:rPr>
              <a:t>CONCLUSÕES</a:t>
            </a:r>
            <a:endParaRPr lang="pt-BR" sz="6000" b="1" dirty="0">
              <a:solidFill>
                <a:srgbClr val="CBAB3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5544808" y="28956065"/>
            <a:ext cx="12573088" cy="135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pt-BR" sz="6000" b="1" dirty="0" smtClean="0">
                <a:solidFill>
                  <a:srgbClr val="CBAB3D"/>
                </a:solidFill>
                <a:latin typeface="Cambria" pitchFamily="18" charset="0"/>
                <a:cs typeface="Times New Roman" pitchFamily="18" charset="0"/>
              </a:rPr>
              <a:t>REFERÊNCIAS</a:t>
            </a:r>
            <a:endParaRPr lang="pt-BR" sz="6000" b="1" dirty="0">
              <a:solidFill>
                <a:srgbClr val="CBAB3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2400216" y="6048972"/>
            <a:ext cx="26403384" cy="2724079"/>
          </a:xfrm>
          <a:prstGeom prst="rect">
            <a:avLst/>
          </a:prstGeom>
          <a:noFill/>
        </p:spPr>
        <p:txBody>
          <a:bodyPr wrap="square" lIns="432054" tIns="216027" rIns="432054" bIns="216027">
            <a:spAutoFit/>
          </a:bodyPr>
          <a:lstStyle/>
          <a:p>
            <a:pPr algn="ctr">
              <a:tabLst>
                <a:tab pos="25650825" algn="l"/>
              </a:tabLst>
            </a:pPr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SILVA, Maria Aparecida da</a:t>
            </a:r>
            <a:r>
              <a:rPr lang="pt-BR" sz="4000" b="1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; FERREIRA JÚNIOR, Antônio José</a:t>
            </a:r>
            <a:r>
              <a:rPr lang="pt-BR" sz="4000" b="1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arenBoth"/>
            </a:pPr>
            <a:r>
              <a:rPr lang="pt-BR" sz="3000" dirty="0" smtClean="0">
                <a:latin typeface="Times New Roman" pitchFamily="18" charset="0"/>
                <a:cs typeface="Times New Roman" pitchFamily="18" charset="0"/>
              </a:rPr>
              <a:t>Aluna do Curso de Mestrado Profissional em Educação Tecnológica do Instituto Federal do Triângulo Mineiro, Uberaba-MG, e-mail: mariaaparecidasilva@gmail.com</a:t>
            </a:r>
            <a:r>
              <a:rPr lang="pt-BR" sz="30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ctr"/>
            <a:r>
              <a:rPr lang="pt-BR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000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pt-BR" sz="3000" dirty="0" smtClean="0">
                <a:latin typeface="Times New Roman" pitchFamily="18" charset="0"/>
                <a:cs typeface="Times New Roman" pitchFamily="18" charset="0"/>
              </a:rPr>
              <a:t>Prof. Dr. do Instituto Federal de Educação, Ciência e Tecnologia do Triângulo Mineiro (orientador), Uberaba-MG, e-mail: antonio@iftm.edu.br</a:t>
            </a:r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614531" y="10225436"/>
            <a:ext cx="12001584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400" dirty="0" smtClean="0">
                <a:latin typeface="+mj-lt"/>
                <a:cs typeface="Times New Roman" pitchFamily="18" charset="0"/>
              </a:rPr>
              <a:t>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 do trabalho/pesquisa. Inserir aqui uma breve introdução para a compreensão.</a:t>
            </a:r>
            <a:endParaRPr lang="pt-BR" sz="34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5879080" y="11504852"/>
            <a:ext cx="11797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 smtClean="0">
              <a:latin typeface="+mj-lt"/>
              <a:cs typeface="Times New Roman" pitchFamily="18" charset="0"/>
            </a:endParaRPr>
          </a:p>
          <a:p>
            <a:r>
              <a:rPr lang="pt-BR" sz="2000" dirty="0" smtClean="0">
                <a:latin typeface="+mj-lt"/>
                <a:cs typeface="Times New Roman" pitchFamily="18" charset="0"/>
              </a:rPr>
              <a:t> 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614530" y="21102701"/>
            <a:ext cx="120015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400" dirty="0" smtClean="0">
                <a:latin typeface="+mj-lt"/>
                <a:cs typeface="Times New Roman" pitchFamily="18" charset="0"/>
              </a:rPr>
              <a:t>Inserir aqui a metodologia. A realização de pesquisa de natureza documental junto à Coordenação Geral. Inserir aqui a metodologia. A realização de pesquisa de natureza documental junto à Coordenação Geral. Inserir aqui a metodologia. A realização de pesquisa de natureza documental junto à Coordenação Geral. Inserir aqui a metodologia. A realização de pesquisa de natureza documental junto à Coordenação Geral. Inserir aqui a metodologia. A realização de pesquisa de natureza documental junto à Coordenação Geral. A realização de pesquisa de natureza documental junto à Coordenação Geral. </a:t>
            </a:r>
            <a:endParaRPr lang="pt-BR" sz="34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5259056" y="26453365"/>
            <a:ext cx="129302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>
                <a:latin typeface="+mj-lt"/>
                <a:cs typeface="Times New Roman" pitchFamily="18" charset="0"/>
              </a:rPr>
              <a:t>Aqui deve ser inserido as </a:t>
            </a:r>
            <a:r>
              <a:rPr lang="pt-BR" sz="3200" dirty="0" err="1" smtClean="0">
                <a:latin typeface="+mj-lt"/>
                <a:cs typeface="Times New Roman" pitchFamily="18" charset="0"/>
              </a:rPr>
              <a:t>ideias</a:t>
            </a:r>
            <a:r>
              <a:rPr lang="pt-BR" sz="3200" dirty="0" smtClean="0">
                <a:latin typeface="+mj-lt"/>
                <a:cs typeface="Times New Roman" pitchFamily="18" charset="0"/>
              </a:rPr>
              <a:t> principais para a conclusão ou fechamento da referida pesquisa. Aqui deve ser inserido as </a:t>
            </a:r>
            <a:r>
              <a:rPr lang="pt-BR" sz="3200" dirty="0" err="1" smtClean="0">
                <a:latin typeface="+mj-lt"/>
                <a:cs typeface="Times New Roman" pitchFamily="18" charset="0"/>
              </a:rPr>
              <a:t>ideias</a:t>
            </a:r>
            <a:r>
              <a:rPr lang="pt-BR" sz="3200" dirty="0" smtClean="0">
                <a:latin typeface="+mj-lt"/>
                <a:cs typeface="Times New Roman" pitchFamily="18" charset="0"/>
              </a:rPr>
              <a:t> principais para a conclusão ou fechamento da referida pesquisa. Aqui deve ser inserido as </a:t>
            </a:r>
            <a:r>
              <a:rPr lang="pt-BR" sz="3200" dirty="0" err="1" smtClean="0">
                <a:latin typeface="+mj-lt"/>
                <a:cs typeface="Times New Roman" pitchFamily="18" charset="0"/>
              </a:rPr>
              <a:t>ideias</a:t>
            </a:r>
            <a:r>
              <a:rPr lang="pt-BR" sz="3200" dirty="0" smtClean="0">
                <a:latin typeface="+mj-lt"/>
                <a:cs typeface="Times New Roman" pitchFamily="18" charset="0"/>
              </a:rPr>
              <a:t> principais para a conclusão ou fechamento da referida pesquisa. </a:t>
            </a:r>
            <a:endParaRPr lang="pt-BR" sz="3200" dirty="0">
              <a:latin typeface="+mj-lt"/>
              <a:cs typeface="Times New Roman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5187618" y="30387676"/>
            <a:ext cx="13287468" cy="10095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BRASIL. Lei n. 9.394, de 20 de dezembro de 1996. Estabelece as diretrizes e bases da educação nacional. 1996. 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Diário Oficial da União, </a:t>
            </a:r>
            <a:r>
              <a:rPr lang="pt-BR" sz="3000" dirty="0" smtClean="0">
                <a:latin typeface="+mj-lt"/>
                <a:cs typeface="Times New Roman" pitchFamily="18" charset="0"/>
              </a:rPr>
              <a:t>Brasília, DF, 23 dez. 1996, disponível em: &lt;http://www.planalto.gov.br/ccivil_03/_ato2011-2014/2011/lei/l12513.htm&gt;. Acesso em: 7 set. 2015.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______. Lei n. 12.513, de 26 de outubro de 2011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. </a:t>
            </a:r>
            <a:r>
              <a:rPr lang="pt-BR" sz="3000" dirty="0" smtClean="0">
                <a:latin typeface="+mj-lt"/>
                <a:cs typeface="Times New Roman" pitchFamily="18" charset="0"/>
              </a:rPr>
              <a:t>Institui o Programa Nacional de Acesso ao Ensino Técnico e Emprego (PRONATEC) e dá outras providências. 2011.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 Diário Oficial da União, </a:t>
            </a:r>
            <a:r>
              <a:rPr lang="pt-BR" sz="3000" dirty="0" smtClean="0">
                <a:latin typeface="+mj-lt"/>
                <a:cs typeface="Times New Roman" pitchFamily="18" charset="0"/>
              </a:rPr>
              <a:t>Brasília, DF, 23 dez. 1996, disponível em: &lt;http://www.planalto.gov.br/ccivil_03/_ato2011-2014/2011/lei/l12513.htm&gt;. Acesso em: 7 set. 2015.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GODOY, Antônio. Introdução à pesquisa qualitativa e suas possibilidades. 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Revista de Administração de Empresas - </a:t>
            </a:r>
            <a:r>
              <a:rPr lang="pt-BR" sz="3000" dirty="0" smtClean="0">
                <a:latin typeface="+mj-lt"/>
                <a:cs typeface="Times New Roman" pitchFamily="18" charset="0"/>
              </a:rPr>
              <a:t>ERA/FGV/SP, v.35, n.2, p.57-63, 1995.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MEC. 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Um novo modelo em educação profissional e tecnológica: </a:t>
            </a:r>
            <a:r>
              <a:rPr lang="pt-BR" sz="3000" dirty="0" smtClean="0">
                <a:latin typeface="+mj-lt"/>
                <a:cs typeface="Times New Roman" pitchFamily="18" charset="0"/>
              </a:rPr>
              <a:t>Concepção e Diretrizes. 2010. Disponível em: &lt;http://portal.mec.gov.br/index.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php</a:t>
            </a:r>
            <a:r>
              <a:rPr lang="pt-BR" sz="3000" dirty="0" smtClean="0">
                <a:latin typeface="+mj-lt"/>
                <a:cs typeface="Times New Roman" pitchFamily="18" charset="0"/>
              </a:rPr>
              <a:t>?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option</a:t>
            </a:r>
            <a:r>
              <a:rPr lang="pt-BR" sz="3000" dirty="0" smtClean="0">
                <a:latin typeface="+mj-lt"/>
                <a:cs typeface="Times New Roman" pitchFamily="18" charset="0"/>
              </a:rPr>
              <a:t>=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com_content&amp;view</a:t>
            </a:r>
            <a:r>
              <a:rPr lang="pt-BR" sz="3000" dirty="0" smtClean="0">
                <a:latin typeface="+mj-lt"/>
                <a:cs typeface="Times New Roman" pitchFamily="18" charset="0"/>
              </a:rPr>
              <a:t>=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article&amp;id</a:t>
            </a:r>
            <a:r>
              <a:rPr lang="pt-BR" sz="3000" dirty="0" smtClean="0">
                <a:latin typeface="+mj-lt"/>
                <a:cs typeface="Times New Roman" pitchFamily="18" charset="0"/>
              </a:rPr>
              <a:t>=12503&amp;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Itemid</a:t>
            </a:r>
            <a:r>
              <a:rPr lang="pt-BR" sz="3000" dirty="0" smtClean="0">
                <a:latin typeface="+mj-lt"/>
                <a:cs typeface="Times New Roman" pitchFamily="18" charset="0"/>
              </a:rPr>
              <a:t>=841&gt;. Acesso em 3 mai 2014.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SANTOS, 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Jailson</a:t>
            </a:r>
            <a:r>
              <a:rPr lang="pt-BR" sz="3000" dirty="0" smtClean="0">
                <a:latin typeface="+mj-lt"/>
                <a:cs typeface="Times New Roman" pitchFamily="18" charset="0"/>
              </a:rPr>
              <a:t> Alves dos. 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A trajetória da educação profissional</a:t>
            </a:r>
            <a:r>
              <a:rPr lang="pt-BR" sz="3000" dirty="0" smtClean="0">
                <a:latin typeface="+mj-lt"/>
                <a:cs typeface="Times New Roman" pitchFamily="18" charset="0"/>
              </a:rPr>
              <a:t>. In: 500 anos de educação no Brasil. 3. ed. Organizadores: Eliane Marta Teixeira Lopes, Luciano Mendes Faria Filho e 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Cynthia</a:t>
            </a:r>
            <a:r>
              <a:rPr lang="pt-BR" sz="3000" dirty="0" smtClean="0">
                <a:latin typeface="+mj-lt"/>
                <a:cs typeface="Times New Roman" pitchFamily="18" charset="0"/>
              </a:rPr>
              <a:t> </a:t>
            </a:r>
            <a:r>
              <a:rPr lang="pt-BR" sz="3000" dirty="0" err="1" smtClean="0">
                <a:latin typeface="+mj-lt"/>
                <a:cs typeface="Times New Roman" pitchFamily="18" charset="0"/>
              </a:rPr>
              <a:t>Greive</a:t>
            </a:r>
            <a:r>
              <a:rPr lang="pt-BR" sz="3000" dirty="0" smtClean="0">
                <a:latin typeface="+mj-lt"/>
                <a:cs typeface="Times New Roman" pitchFamily="18" charset="0"/>
              </a:rPr>
              <a:t> Veiga. Belo Horizonte: Autêntica, 2003.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latin typeface="+mj-lt"/>
                <a:cs typeface="Times New Roman" pitchFamily="18" charset="0"/>
              </a:rPr>
              <a:t>SANTOS, Jonas César. </a:t>
            </a:r>
            <a:r>
              <a:rPr lang="pt-BR" sz="3000" b="1" dirty="0" smtClean="0">
                <a:latin typeface="+mj-lt"/>
                <a:cs typeface="Times New Roman" pitchFamily="18" charset="0"/>
              </a:rPr>
              <a:t>Pesquisa educacional</a:t>
            </a:r>
            <a:r>
              <a:rPr lang="pt-BR" sz="3000" dirty="0" smtClean="0">
                <a:latin typeface="+mj-lt"/>
                <a:cs typeface="Times New Roman" pitchFamily="18" charset="0"/>
              </a:rPr>
              <a:t>: quantidade qualidade. São Paulo (SP): Cortez; 1995.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2614530" y="27953323"/>
            <a:ext cx="12073022" cy="1280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400" dirty="0" smtClean="0">
                <a:latin typeface="+mj-lt"/>
                <a:cs typeface="Times New Roman" pitchFamily="18" charset="0"/>
              </a:rPr>
              <a:t>Inserir aqui a discussão do trabalho e dos dados relevantes.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400" dirty="0" smtClean="0">
                <a:latin typeface="+mj-lt"/>
                <a:cs typeface="Times New Roman" pitchFamily="18" charset="0"/>
              </a:rPr>
              <a:t>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 Inserir aqui a discussão do trabalho e dos dados relevantes</a:t>
            </a:r>
            <a:r>
              <a:rPr lang="pt-BR" sz="3400" dirty="0" smtClean="0">
                <a:latin typeface="+mj-lt"/>
                <a:cs typeface="Times New Roman" pitchFamily="18" charset="0"/>
              </a:rPr>
              <a:t>.</a:t>
            </a:r>
            <a:endParaRPr lang="pt-BR" sz="34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5553137" y="23682221"/>
            <a:ext cx="12201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/>
            <a:r>
              <a:rPr lang="pt-BR" sz="3200" b="1" dirty="0" smtClean="0">
                <a:latin typeface="+mj-lt"/>
                <a:cs typeface="Times New Roman" pitchFamily="18" charset="0"/>
              </a:rPr>
              <a:t>Figura </a:t>
            </a:r>
            <a:r>
              <a:rPr lang="pt-BR" sz="3200" b="1" dirty="0" smtClean="0">
                <a:latin typeface="+mj-lt"/>
                <a:cs typeface="Times New Roman" pitchFamily="18" charset="0"/>
              </a:rPr>
              <a:t>2: </a:t>
            </a:r>
            <a:r>
              <a:rPr lang="pt-BR" sz="3200" dirty="0" smtClean="0">
                <a:latin typeface="+mj-lt"/>
                <a:cs typeface="Times New Roman" pitchFamily="18" charset="0"/>
              </a:rPr>
              <a:t>Quantitativo de alunos no ano de 2015</a:t>
            </a:r>
            <a:endParaRPr lang="pt-BR" sz="32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644947265"/>
              </p:ext>
            </p:extLst>
          </p:nvPr>
        </p:nvGraphicFramePr>
        <p:xfrm>
          <a:off x="15901998" y="18100823"/>
          <a:ext cx="1178727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tângulo 16"/>
          <p:cNvSpPr/>
          <p:nvPr/>
        </p:nvSpPr>
        <p:spPr>
          <a:xfrm>
            <a:off x="19891201" y="22851177"/>
            <a:ext cx="797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400" b="1" dirty="0" smtClean="0">
                <a:latin typeface="+mj-lt"/>
                <a:cs typeface="Times New Roman" pitchFamily="18" charset="0"/>
              </a:rPr>
              <a:t>Fonte: </a:t>
            </a:r>
            <a:r>
              <a:rPr lang="pt-BR" sz="2400" dirty="0" smtClean="0">
                <a:latin typeface="+mj-lt"/>
                <a:cs typeface="Times New Roman" pitchFamily="18" charset="0"/>
              </a:rPr>
              <a:t>GODOY, 1995.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5723976" y="15689333"/>
            <a:ext cx="12287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0588">
              <a:tabLst>
                <a:tab pos="890588" algn="l"/>
              </a:tabLst>
            </a:pPr>
            <a:r>
              <a:rPr lang="pt-BR" sz="3200" b="1" dirty="0" smtClean="0">
                <a:latin typeface="+mj-lt"/>
                <a:cs typeface="Times New Roman" pitchFamily="18" charset="0"/>
              </a:rPr>
              <a:t>Figura</a:t>
            </a:r>
            <a:r>
              <a:rPr lang="pt-BR" sz="3200" b="1" dirty="0" smtClean="0">
                <a:latin typeface="+mj-lt"/>
                <a:cs typeface="Times New Roman" pitchFamily="18" charset="0"/>
              </a:rPr>
              <a:t> </a:t>
            </a:r>
            <a:r>
              <a:rPr lang="pt-BR" sz="3200" b="1" dirty="0" smtClean="0">
                <a:latin typeface="+mj-lt"/>
                <a:cs typeface="Times New Roman" pitchFamily="18" charset="0"/>
              </a:rPr>
              <a:t>1: </a:t>
            </a:r>
            <a:r>
              <a:rPr lang="pt-BR" sz="3200" dirty="0" smtClean="0">
                <a:latin typeface="+mj-lt"/>
                <a:cs typeface="Times New Roman" pitchFamily="18" charset="0"/>
              </a:rPr>
              <a:t>Quantidade de Cursos </a:t>
            </a:r>
            <a:r>
              <a:rPr lang="pt-BR" sz="3200" dirty="0" smtClean="0">
                <a:latin typeface="+mj-lt"/>
                <a:cs typeface="Times New Roman" pitchFamily="18" charset="0"/>
              </a:rPr>
              <a:t>ofertados</a:t>
            </a:r>
            <a:endParaRPr lang="pt-BR" sz="32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val="2099697166"/>
              </p:ext>
            </p:extLst>
          </p:nvPr>
        </p:nvGraphicFramePr>
        <p:xfrm>
          <a:off x="15973436" y="10264915"/>
          <a:ext cx="11715832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aixaDeTexto 19"/>
          <p:cNvSpPr txBox="1"/>
          <p:nvPr/>
        </p:nvSpPr>
        <p:spPr>
          <a:xfrm>
            <a:off x="18794288" y="15017236"/>
            <a:ext cx="8690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 smtClean="0">
                <a:latin typeface="+mj-lt"/>
                <a:cs typeface="Times New Roman" pitchFamily="18" charset="0"/>
              </a:rPr>
              <a:t>Fonte: </a:t>
            </a:r>
            <a:r>
              <a:rPr lang="pt-BR" sz="2400" dirty="0" smtClean="0">
                <a:latin typeface="+mj-lt"/>
                <a:cs typeface="Times New Roman" pitchFamily="18" charset="0"/>
              </a:rPr>
              <a:t>GODOY, 1995</a:t>
            </a:r>
            <a:r>
              <a:rPr lang="pt-BR" sz="2400" dirty="0" smtClean="0">
                <a:latin typeface="+mj-lt"/>
                <a:cs typeface="Times New Roman" pitchFamily="18" charset="0"/>
              </a:rPr>
              <a:t>.</a:t>
            </a:r>
            <a:endParaRPr lang="pt-BR" dirty="0">
              <a:latin typeface="+mj-lt"/>
              <a:cs typeface="Times New Roman" pitchFamily="18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5634090" y="17410846"/>
            <a:ext cx="12287336" cy="6151976"/>
          </a:xfrm>
          <a:prstGeom prst="rect">
            <a:avLst/>
          </a:prstGeom>
          <a:noFill/>
          <a:ln w="76200">
            <a:solidFill>
              <a:srgbClr val="CBAB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2299" y="41178905"/>
            <a:ext cx="7321629" cy="1604950"/>
          </a:xfrm>
          <a:prstGeom prst="rect">
            <a:avLst/>
          </a:prstGeom>
        </p:spPr>
      </p:pic>
      <p:sp>
        <p:nvSpPr>
          <p:cNvPr id="27" name="CaixaDeTexto 26"/>
          <p:cNvSpPr txBox="1"/>
          <p:nvPr/>
        </p:nvSpPr>
        <p:spPr>
          <a:xfrm>
            <a:off x="2543092" y="40999726"/>
            <a:ext cx="47006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/>
              <a:t>Instituição Parceira:</a:t>
            </a:r>
            <a:endParaRPr lang="pt-BR" sz="44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17430697" y="40917101"/>
            <a:ext cx="885242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800" dirty="0" smtClean="0">
                <a:solidFill>
                  <a:srgbClr val="C94D24"/>
                </a:solidFill>
              </a:rPr>
              <a:t>ISCAP     ESE</a:t>
            </a:r>
            <a:endParaRPr lang="pt-BR" sz="13800" dirty="0">
              <a:solidFill>
                <a:srgbClr val="C94D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898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ROBSON THULER</cp:lastModifiedBy>
  <cp:revision>11</cp:revision>
  <dcterms:created xsi:type="dcterms:W3CDTF">2017-09-05T18:15:06Z</dcterms:created>
  <dcterms:modified xsi:type="dcterms:W3CDTF">2018-10-17T18:58:35Z</dcterms:modified>
</cp:coreProperties>
</file>